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3"/>
  </p:notesMasterIdLst>
  <p:sldIdLst>
    <p:sldId id="256" r:id="rId2"/>
    <p:sldId id="257" r:id="rId3"/>
    <p:sldId id="261" r:id="rId4"/>
    <p:sldId id="258" r:id="rId5"/>
    <p:sldId id="260" r:id="rId6"/>
    <p:sldId id="259" r:id="rId7"/>
    <p:sldId id="263" r:id="rId8"/>
    <p:sldId id="264" r:id="rId9"/>
    <p:sldId id="265" r:id="rId10"/>
    <p:sldId id="262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3233" autoAdjust="0"/>
  </p:normalViewPr>
  <p:slideViewPr>
    <p:cSldViewPr>
      <p:cViewPr varScale="1">
        <p:scale>
          <a:sx n="45" d="100"/>
          <a:sy n="45" d="100"/>
        </p:scale>
        <p:origin x="-21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B991B-9F4F-4F7C-A29B-F6484D2BBA12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36A607-1C21-469F-AE92-1494F66B3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464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Hallo! </a:t>
            </a:r>
            <a:r>
              <a:rPr lang="en-US" dirty="0" err="1" smtClean="0"/>
              <a:t>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heisse</a:t>
            </a:r>
            <a:r>
              <a:rPr lang="en-US" baseline="0" dirty="0" smtClean="0"/>
              <a:t> Morgan Lawrence, </a:t>
            </a:r>
            <a:r>
              <a:rPr lang="en-US" baseline="0" dirty="0" err="1" smtClean="0"/>
              <a:t>Numer</a:t>
            </a:r>
            <a:r>
              <a:rPr lang="en-US" baseline="0" dirty="0" smtClean="0"/>
              <a:t>; </a:t>
            </a:r>
            <a:r>
              <a:rPr lang="en-US" baseline="0" dirty="0" err="1" smtClean="0"/>
              <a:t>drei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drei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drei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drei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sechs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sechs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Heute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spreche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ueber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enetisch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veränderte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Lebensmittel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6A607-1C21-469F-AE92-1494F66B362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7457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Meine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6A607-1C21-469F-AE92-1494F66B362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4208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Deutsch: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Beschrieben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Zwei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Menschen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verkleiden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Wissenschaftler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Menschen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drängen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Schildern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protestieren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Monsanto-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Das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zeigt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Meinung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Leute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modifiziertes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Essen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Interpretieren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 Firma Monsanto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unter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Druck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Demonstranten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Gentechnisch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verändertes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Essen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führt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vielen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Kontroversen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warden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Werkungen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GVO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nächste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Generation.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Analysieren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Amerika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haben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Leute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nicht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aktiv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Protest Firma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genetisch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modifizieren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Deutschland hat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spezielle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für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gesunde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Produkte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denkst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du von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genetisch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verändertes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Essen?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mag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GVO- Essen.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hat das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beeinflusst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lernte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aktiv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Demonstauten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Deutschland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Welche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Sorgen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hast du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über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gentechnisch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verändertes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Essen?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sehr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besorgt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dass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Unternehem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GVO-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Produkte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kennzeichnen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 people dress up as scientists. Other people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crawd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around holding signs. They are protesting Monsanto’s Corn.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Interpret: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picture illustrates the views of people against GMO foods. The company Monsanto is under pressure from protestors. Genetically modified foods are causing a lot of controversy.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Analyze: We do not know the effects of GMO on the next generation. In America people do not actively protest GMO. Germany now has GMO free zones.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Questions: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feel about GMO? I do not like GMO foods. How does this picture change your idea of food? I learned that Germany is actively protesting GMO. What concerns you most about GMO? I fear that we do not know the full effects of GMO on the human body.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6A607-1C21-469F-AE92-1494F66B362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009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GVO-Pflanzen größer machen reifer Tomaten als normale Pflanzen. Die GVO-Pflanzen sind elastisch und besser an die Umgebung angepasst. Pflanzen, die GVO sind, werden als schön empfunden.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6A607-1C21-469F-AE92-1494F66B36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058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Dieses Bild ist ein Comic von Wissenschaftlern diskutiert, wie man eine zu hundert Prozent Bio-Anlage zu machen.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6A607-1C21-469F-AE92-1494F66B36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441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GVO schafft Probleme für die Bauern. Die GVO-Pflanzen sind auch belastbar und verbreitete sich schnell. GVO-Kulturen oft gestellt Familienbetriebe aus dem Geschäft.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6A607-1C21-469F-AE92-1494F66B362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605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Das sind zwei Bilder von Anti GVO-Nachrichten. Sie fördern nicht-GVO-Lebensmittel durch Angst.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6A607-1C21-469F-AE92-1494F66B36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712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 gibt 35 Hektar GVO deutschem Boden, und hundert neunzig acht GVO-freienRegionen. 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Befürworter der Nicht GVO Haben Eine Nicht GVO-Kennzeichnung für Lebensmittel aus.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6A607-1C21-469F-AE92-1494F66B362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7492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 roten Symbole werden gentechnisch veränderte landwirtschaftliche Betriebe. Die weißen Symbole sind GVO-Farmen. Je größer das Symbol, desto mehr ha je Betrieb.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6A607-1C21-469F-AE92-1494F66B362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510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Anworten</a:t>
            </a:r>
            <a:r>
              <a:rPr lang="en-US" dirty="0" smtClean="0"/>
              <a:t> und </a:t>
            </a:r>
            <a:r>
              <a:rPr lang="en-US" dirty="0" err="1" smtClean="0"/>
              <a:t>Fragen</a:t>
            </a:r>
            <a:r>
              <a:rPr lang="en-US" dirty="0" smtClean="0"/>
              <a:t>.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1. Wie viele Tage wird ein GVO-Tomate frisch bleiben</a:t>
            </a:r>
            <a:r>
              <a:rPr lang="de-D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 Über wie viele Hektar deutschem Boden keine GVO-Pflanzen wachsen auf?</a:t>
            </a:r>
            <a:r>
              <a:rPr lang="de-D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Und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sehen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6A607-1C21-469F-AE92-1494F66B362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5052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C.</a:t>
            </a:r>
            <a:r>
              <a:rPr lang="de-D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Fuenfzehn Tage.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dirty="0" smtClean="0"/>
              <a:t> 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 braucht eine Tomate für 15 Tage?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lächerlich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de-D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B. Fuenfunddressig tausend hectares.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6A607-1C21-469F-AE92-1494F66B362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051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793FE6-BDF1-4F4F-A751-74B2C3A97DFF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A1217-6B51-4332-AD02-2E57852EBEF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793FE6-BDF1-4F4F-A751-74B2C3A97DFF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A1217-6B51-4332-AD02-2E57852EB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793FE6-BDF1-4F4F-A751-74B2C3A97DFF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A1217-6B51-4332-AD02-2E57852EB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793FE6-BDF1-4F4F-A751-74B2C3A97DFF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A1217-6B51-4332-AD02-2E57852EB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793FE6-BDF1-4F4F-A751-74B2C3A97DFF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A1217-6B51-4332-AD02-2E57852EBEF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793FE6-BDF1-4F4F-A751-74B2C3A97DFF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A1217-6B51-4332-AD02-2E57852EB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793FE6-BDF1-4F4F-A751-74B2C3A97DFF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A1217-6B51-4332-AD02-2E57852EB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793FE6-BDF1-4F4F-A751-74B2C3A97DFF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A1217-6B51-4332-AD02-2E57852EB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793FE6-BDF1-4F4F-A751-74B2C3A97DFF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A1217-6B51-4332-AD02-2E57852EBEF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793FE6-BDF1-4F4F-A751-74B2C3A97DFF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A1217-6B51-4332-AD02-2E57852EB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793FE6-BDF1-4F4F-A751-74B2C3A97DFF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A1217-6B51-4332-AD02-2E57852EBEF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8793FE6-BDF1-4F4F-A751-74B2C3A97DFF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F7A1217-6B51-4332-AD02-2E57852EBEFB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t0.gstatic.com/images?q=tbn:ANd9GcR0qvPkSOspRmlqvUAfwsBfe5E7gyt73sP7LQeGmFD6Z-u-bfcGfQ" TargetMode="External"/><Relationship Id="rId3" Type="http://schemas.openxmlformats.org/officeDocument/2006/relationships/hyperlink" Target="http://uwstudentweb.uwyo.edu/L/LPETER11/gmo1.jpg" TargetMode="External"/><Relationship Id="rId7" Type="http://schemas.openxmlformats.org/officeDocument/2006/relationships/hyperlink" Target="http://www.google.com/imgres?imgurl=http://4.bp.blogspot.com/-RlPVzDK1m7U/TWaIbJtvXZI/AAAAAAAAB-k/aVG_-bn0HCA/s400/monster+(2).jpg&amp;imgrefurl=http://whatsheeats.blogspot.com/2011/02/she-eats-revolution.html&amp;usg=__yYYWIrcgQBtCSXLKu3E81t-rFGU=&amp;h=274&amp;w=320&amp;sz=33&amp;hl=en&amp;start=1&amp;zoom=1&amp;tbnid=5iaNBp1J2BcvfM:&amp;tbnh=126&amp;tbnw=147&amp;ei=sn4XT-irFMLctwfui73aAg&amp;prev=/search?q=monsanto&amp;hl=en&amp;sa=X&amp;biw=1366&amp;bih=643&amp;tbs=simg:CAQSaRpnCxCo1NgEGgYIBQgXCD0MCxCwjKcIGjwKOggBEhSPAoMCqALmApACpwKjAoADiAOmAhogib4tmhiiUgXL9SSGpepvutnbZ8WfpvcpqHymTzx0GzYMCxCOrv4IGgoKCAgBEgRnFFO1DA&amp;tbm=isch&amp;itbs=1&amp;iact=hc&amp;vpx=172&amp;vpy=172&amp;dur=1055&amp;hovh=208&amp;hovw=243&amp;tx=135&amp;ty=150&amp;sig=111959075124160574413&amp;page=1&amp;ved=1t:429,r:0,s:0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etechnology.blogspot.com/2010/09/gmo-news-pros-and-cons-of-genetically.html" TargetMode="External"/><Relationship Id="rId11" Type="http://schemas.openxmlformats.org/officeDocument/2006/relationships/hyperlink" Target="http://lh3.ggpht.com/-nnoJYFKes59WcPSE6fx0joBDVf2jf0HFIc4xCGYJj4CwaUJ-3w3qI522i4oMDX2W2Am=s85" TargetMode="External"/><Relationship Id="rId5" Type="http://schemas.openxmlformats.org/officeDocument/2006/relationships/hyperlink" Target="http://www.gmo-free-regions.org/gmo-free-regions/germany.html" TargetMode="External"/><Relationship Id="rId10" Type="http://schemas.openxmlformats.org/officeDocument/2006/relationships/hyperlink" Target="http://lh4.ggpht.com/Kd6PtRBOx2rJtx9v43bUsp7XtpzimBVuBBqtQu_GT2RZVTnMvCdXdfPw-1K44xhXvQtE1A=s130" TargetMode="External"/><Relationship Id="rId4" Type="http://schemas.openxmlformats.org/officeDocument/2006/relationships/hyperlink" Target="http://www.gmo-compass.org/eng/agri_biotechnology/gmo_planting/" TargetMode="External"/><Relationship Id="rId9" Type="http://schemas.openxmlformats.org/officeDocument/2006/relationships/hyperlink" Target="http://lh3.ggpht.com/bonW8udAw-eTAHl9JqVNce8R4lYLZ3oJMgsqlePLkKIMGqWqGDZVkt-KnvlMT7roEJZRQbU=s85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Germany and Genetically Modified Food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1752600"/>
            <a:ext cx="7406640" cy="1752600"/>
          </a:xfrm>
        </p:spPr>
        <p:txBody>
          <a:bodyPr/>
          <a:lstStyle/>
          <a:p>
            <a:r>
              <a:rPr lang="en-US" dirty="0" smtClean="0"/>
              <a:t>By Morgan Lawrence</a:t>
            </a:r>
          </a:p>
          <a:p>
            <a:r>
              <a:rPr lang="en-US" sz="1800" dirty="0" smtClean="0"/>
              <a:t>Candidate number n333366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474" y="2667000"/>
            <a:ext cx="5896708" cy="383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721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0"/>
    </mc:Choice>
    <mc:Fallback>
      <p:transition spd="slow" advTm="30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>
                <a:hlinkClick r:id="rId3"/>
              </a:rPr>
              <a:t>http://</a:t>
            </a:r>
            <a:r>
              <a:rPr lang="en-US" sz="1600" dirty="0" smtClean="0">
                <a:hlinkClick r:id="rId3"/>
              </a:rPr>
              <a:t>uwstudentweb.uwyo.edu/L/LPETER11/gmo1.jpg</a:t>
            </a:r>
            <a:endParaRPr lang="en-US" sz="1600" dirty="0" smtClean="0"/>
          </a:p>
          <a:p>
            <a:r>
              <a:rPr lang="en-US" sz="1600" dirty="0">
                <a:hlinkClick r:id="rId4"/>
              </a:rPr>
              <a:t>http://www.gmo-compass.org/eng/agri_biotechnology/gmo_planting</a:t>
            </a:r>
            <a:r>
              <a:rPr lang="en-US" sz="1600" dirty="0" smtClean="0">
                <a:hlinkClick r:id="rId4"/>
              </a:rPr>
              <a:t>/</a:t>
            </a:r>
            <a:endParaRPr lang="en-US" sz="1600" dirty="0"/>
          </a:p>
          <a:p>
            <a:r>
              <a:rPr lang="en-US" sz="1600" dirty="0">
                <a:hlinkClick r:id="rId5"/>
              </a:rPr>
              <a:t>http://</a:t>
            </a:r>
            <a:r>
              <a:rPr lang="en-US" sz="1600" dirty="0" smtClean="0">
                <a:hlinkClick r:id="rId5"/>
              </a:rPr>
              <a:t>www.gmo-free-regions.org/gmo-free-regions/germany.html</a:t>
            </a:r>
            <a:endParaRPr lang="en-US" sz="1600" dirty="0" smtClean="0"/>
          </a:p>
          <a:p>
            <a:r>
              <a:rPr lang="en-US" sz="1600" dirty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oetechnology.blogspot.com/2010/09/gmo-news-pros-and-cons-of-genetically.html</a:t>
            </a:r>
            <a:endParaRPr lang="en-US" sz="1600" dirty="0"/>
          </a:p>
          <a:p>
            <a:r>
              <a:rPr lang="en-US" sz="1100" dirty="0" smtClean="0">
                <a:hlinkClick r:id="rId7"/>
              </a:rPr>
              <a:t>http</a:t>
            </a:r>
            <a:r>
              <a:rPr lang="en-US" sz="1100" dirty="0">
                <a:hlinkClick r:id="rId7"/>
              </a:rPr>
              <a:t>://www.google.com/imgres?imgurl=http://4.bp.blogspot.com/-RlPVzDK1m7U/TWaIbJtvXZI/AAAAAAAAB-k/aVG_-bn0HCA/s400/monster%252B%2525282%252529.jpg&amp;imgrefurl=http://whatsheeats.blogspot.com/2011/02/she-eats-revolution.html&amp;usg=__yYYWIrcgQBtCSXLKu3E81t-rFGU=&amp;h=274&amp;w=320&amp;sz=33&amp;hl=en&amp;start=1&amp;zoom=1&amp;tbnid=5iaNBp1J2BcvfM:&amp;tbnh=126&amp;tbnw=147&amp;ei=sn4XT-irFMLctwfui73aAg&amp;prev=/</a:t>
            </a:r>
            <a:r>
              <a:rPr lang="en-US" sz="1100" dirty="0" smtClean="0">
                <a:hlinkClick r:id="rId7"/>
              </a:rPr>
              <a:t>search%3Fq%3Dmonsanto%26hl%3Den%26sa%3DX%26biw%3D1366%26bih%3D643%26tbs%3Dsimg:CAQSaRpnCxCo1NgEGgYIBQgXCD0MCxCwjKcIGjwKOggBEhSPAoMCqALmApACpwKjAoADiAOmAhogib4tmhiiUgXL9SSGpepvutnbZ8WfpvcpqHymTzx0GzYMCxCOrv4IGgoKCAgBEgRnFFO1DA%26tbm%3Disch&amp;itbs=1&amp;iact=hc&amp;vpx=172&amp;vpy=172&amp;dur=1055&amp;hovh=208&amp;hovw=243&amp;tx=135&amp;ty=150&amp;sig=111959075124160574413&amp;page=1&amp;ved=1t:429,r:0,s:0</a:t>
            </a:r>
            <a:endParaRPr lang="en-US" sz="1100" dirty="0" smtClean="0"/>
          </a:p>
          <a:p>
            <a:r>
              <a:rPr lang="en-US" sz="1100" dirty="0">
                <a:hlinkClick r:id="rId8"/>
              </a:rPr>
              <a:t>http://</a:t>
            </a:r>
            <a:r>
              <a:rPr lang="en-US" sz="1100" dirty="0" smtClean="0">
                <a:hlinkClick r:id="rId8"/>
              </a:rPr>
              <a:t>t0.gstatic.com/images?q=tbn:ANd9GcR0qvPkSOspRmlqvUAfwsBfe5E7gyt73sP7LQeGmFD6Z-u-bfcGfQ</a:t>
            </a:r>
            <a:endParaRPr lang="en-US" sz="1100" dirty="0" smtClean="0"/>
          </a:p>
          <a:p>
            <a:r>
              <a:rPr lang="en-US" sz="1100" dirty="0">
                <a:hlinkClick r:id="rId9"/>
              </a:rPr>
              <a:t>http://</a:t>
            </a:r>
            <a:r>
              <a:rPr lang="en-US" sz="1100" dirty="0" smtClean="0">
                <a:hlinkClick r:id="rId9"/>
              </a:rPr>
              <a:t>lh3.ggpht.com/bonW8udAw-eTAHl9JqVNce8R4lYLZ3oJMgsqlePLkKIMGqWqGDZVkt-KnvlMT7roEJZRQbU=s85</a:t>
            </a:r>
            <a:endParaRPr lang="en-US" sz="1100" dirty="0"/>
          </a:p>
          <a:p>
            <a:r>
              <a:rPr lang="en-US" sz="1100" dirty="0" smtClean="0">
                <a:hlinkClick r:id="rId10"/>
              </a:rPr>
              <a:t>http</a:t>
            </a:r>
            <a:r>
              <a:rPr lang="en-US" sz="1100" dirty="0">
                <a:hlinkClick r:id="rId10"/>
              </a:rPr>
              <a:t>://</a:t>
            </a:r>
            <a:r>
              <a:rPr lang="en-US" sz="1100" dirty="0" smtClean="0">
                <a:hlinkClick r:id="rId10"/>
              </a:rPr>
              <a:t>lh4.ggpht.com/Kd6PtRBOx2rJtx9v43bUsp7XtpzimBVuBBqtQu_GT2RZVTnMvCdXdfPw-1K44xhXvQtE1A=s130</a:t>
            </a:r>
            <a:endParaRPr lang="en-US" sz="1100" dirty="0" smtClean="0"/>
          </a:p>
          <a:p>
            <a:r>
              <a:rPr lang="en-US" sz="1100" dirty="0">
                <a:hlinkClick r:id="rId11"/>
              </a:rPr>
              <a:t>http://lh3.ggpht.com/-</a:t>
            </a:r>
            <a:r>
              <a:rPr lang="en-US" sz="1100" dirty="0" smtClean="0">
                <a:hlinkClick r:id="rId11"/>
              </a:rPr>
              <a:t>nnoJYFKes59WcPSE6fx0joBDVf2jf0HFIc4xCGYJj4CwaUJ-3w3qI522i4oMDX2W2Am=s85</a:t>
            </a:r>
            <a:endParaRPr lang="en-US" sz="1100" dirty="0" smtClean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697020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0"/>
    </mc:Choice>
    <mc:Fallback>
      <p:transition spd="slow" advTm="30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09600"/>
            <a:ext cx="7946572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9988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0000"/>
    </mc:Choice>
    <mc:Fallback>
      <p:transition spd="slow" advTm="18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Genetically Modified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295400"/>
            <a:ext cx="7498080" cy="4800600"/>
          </a:xfrm>
        </p:spPr>
        <p:txBody>
          <a:bodyPr>
            <a:noAutofit/>
          </a:bodyPr>
          <a:lstStyle/>
          <a:p>
            <a:r>
              <a:rPr lang="en-US" dirty="0" smtClean="0"/>
              <a:t>GMO tomatoes stay fresh for over a month. (Whereas they are fresh for 15 days)</a:t>
            </a:r>
          </a:p>
          <a:p>
            <a:r>
              <a:rPr lang="en-US" dirty="0" smtClean="0"/>
              <a:t> GMO plants are resilient and grow easily.</a:t>
            </a:r>
          </a:p>
          <a:p>
            <a:r>
              <a:rPr lang="en-US" dirty="0" smtClean="0"/>
              <a:t>Crops are more identical, aesthetically pleasing and have premium ripeness.</a:t>
            </a:r>
          </a:p>
          <a:p>
            <a:r>
              <a:rPr lang="en-US" dirty="0" smtClean="0"/>
              <a:t>GMO foods allow crops to survive longer and withstand conditions that they usually would not.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165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0"/>
    </mc:Choice>
    <mc:Fallback>
      <p:transition spd="slow" advTm="3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-1"/>
            <a:ext cx="6477000" cy="700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141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0"/>
    </mc:Choice>
    <mc:Fallback>
      <p:transition spd="slow" advTm="3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not Genetically Modify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19200"/>
            <a:ext cx="7498080" cy="5257800"/>
          </a:xfrm>
        </p:spPr>
        <p:txBody>
          <a:bodyPr/>
          <a:lstStyle/>
          <a:p>
            <a:r>
              <a:rPr lang="en-US" dirty="0" smtClean="0"/>
              <a:t>We do not know the long term effects of consuming GMO products. (possible sterilization and allergens)</a:t>
            </a:r>
          </a:p>
          <a:p>
            <a:r>
              <a:rPr lang="en-US" dirty="0" smtClean="0"/>
              <a:t>The GMO plants are </a:t>
            </a:r>
            <a:r>
              <a:rPr lang="en-US" i="1" dirty="0" smtClean="0"/>
              <a:t>too </a:t>
            </a:r>
            <a:r>
              <a:rPr lang="en-US" dirty="0" smtClean="0"/>
              <a:t>resilient and take over plots of land.</a:t>
            </a:r>
          </a:p>
          <a:p>
            <a:r>
              <a:rPr lang="en-US" dirty="0" smtClean="0"/>
              <a:t>Companies issue patents over plants and create legal difficulties.</a:t>
            </a:r>
          </a:p>
          <a:p>
            <a:r>
              <a:rPr lang="en-US" dirty="0" smtClean="0"/>
              <a:t>Large companies put family farms out of business and ruin </a:t>
            </a:r>
            <a:r>
              <a:rPr lang="en-US" smtClean="0"/>
              <a:t>plant diversity.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011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0"/>
    </mc:Choice>
    <mc:Fallback>
      <p:transition spd="slow" advTm="3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28600"/>
            <a:ext cx="4572000" cy="402336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891" y="2178093"/>
            <a:ext cx="3174246" cy="449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562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636"/>
            <a:ext cx="7498080" cy="1143000"/>
          </a:xfrm>
        </p:spPr>
        <p:txBody>
          <a:bodyPr/>
          <a:lstStyle/>
          <a:p>
            <a:r>
              <a:rPr lang="en-US" dirty="0" smtClean="0"/>
              <a:t>Data and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219200"/>
            <a:ext cx="7498080" cy="4800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GMO plants grow on approximately </a:t>
            </a:r>
            <a:r>
              <a:rPr lang="en-US" dirty="0" smtClean="0"/>
              <a:t>35,000 </a:t>
            </a:r>
            <a:r>
              <a:rPr lang="en-US" dirty="0"/>
              <a:t>hectares of German soil</a:t>
            </a:r>
            <a:r>
              <a:rPr lang="en-US" dirty="0" smtClean="0"/>
              <a:t>.</a:t>
            </a:r>
          </a:p>
          <a:p>
            <a:r>
              <a:rPr lang="en-US" dirty="0" smtClean="0"/>
              <a:t>August 2010, 198 </a:t>
            </a:r>
            <a:r>
              <a:rPr lang="en-US" dirty="0" err="1"/>
              <a:t>gmo-free</a:t>
            </a:r>
            <a:r>
              <a:rPr lang="en-US" dirty="0"/>
              <a:t>-regions, 235 </a:t>
            </a:r>
            <a:r>
              <a:rPr lang="en-US" dirty="0" err="1"/>
              <a:t>gmo-free</a:t>
            </a:r>
            <a:r>
              <a:rPr lang="en-US" dirty="0"/>
              <a:t>-municipalities and 29.836 </a:t>
            </a:r>
            <a:r>
              <a:rPr lang="en-US" dirty="0" err="1"/>
              <a:t>gmo-free</a:t>
            </a:r>
            <a:r>
              <a:rPr lang="en-US" dirty="0"/>
              <a:t>-farmers, i.e. 1.075.407 ha (2.657.388 acres), </a:t>
            </a:r>
            <a:r>
              <a:rPr lang="en-US" dirty="0" smtClean="0"/>
              <a:t>were sanctioned in Germany.</a:t>
            </a:r>
          </a:p>
          <a:p>
            <a:r>
              <a:rPr lang="en-US" dirty="0" smtClean="0"/>
              <a:t>A label that signifies “non-GMO” will be implemented and also constitutes GMO free-fed animals.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39550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0"/>
    </mc:Choice>
    <mc:Fallback>
      <p:transition spd="slow" advTm="30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036" y="-236528"/>
            <a:ext cx="5777454" cy="7045262"/>
          </a:xfrm>
        </p:spPr>
      </p:pic>
    </p:spTree>
    <p:extLst>
      <p:ext uri="{BB962C8B-B14F-4D97-AF65-F5344CB8AC3E}">
        <p14:creationId xmlns:p14="http://schemas.microsoft.com/office/powerpoint/2010/main" val="604729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Fragen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en-US" sz="2800" dirty="0" smtClean="0"/>
              <a:t> 1. How many days will a GMO tomato stay fresh?</a:t>
            </a:r>
          </a:p>
          <a:p>
            <a:pPr lvl="1"/>
            <a:r>
              <a:rPr lang="en-US" dirty="0" smtClean="0"/>
              <a:t>A. two days</a:t>
            </a:r>
          </a:p>
          <a:p>
            <a:pPr lvl="1"/>
            <a:r>
              <a:rPr lang="en-US" dirty="0" smtClean="0"/>
              <a:t>B. six months</a:t>
            </a:r>
          </a:p>
          <a:p>
            <a:pPr lvl="1"/>
            <a:r>
              <a:rPr lang="en-US" dirty="0" smtClean="0"/>
              <a:t>C. fifteen days</a:t>
            </a:r>
          </a:p>
          <a:p>
            <a:pPr marL="402336" lvl="1" indent="0">
              <a:buNone/>
            </a:pPr>
            <a:r>
              <a:rPr lang="en-US" dirty="0" smtClean="0"/>
              <a:t>2.About how many hectares of German soil do GMO plants grow on?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A. 5 hectares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B. </a:t>
            </a:r>
            <a:r>
              <a:rPr lang="en-US" dirty="0" smtClean="0"/>
              <a:t>35,000 </a:t>
            </a:r>
            <a:r>
              <a:rPr lang="en-US" dirty="0"/>
              <a:t>hectares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C. </a:t>
            </a:r>
            <a:r>
              <a:rPr lang="en-US" dirty="0"/>
              <a:t>10,000 hectares</a:t>
            </a:r>
          </a:p>
          <a:p>
            <a:pPr lvl="1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359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0"/>
    </mc:Choice>
    <mc:Fallback>
      <p:transition spd="slow" advTm="30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Antworten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answer to question one is C. fifteen days.</a:t>
            </a:r>
          </a:p>
          <a:p>
            <a:r>
              <a:rPr lang="en-US" dirty="0" smtClean="0"/>
              <a:t>The answer to question two is B. 35 hectares.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739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0"/>
    </mc:Choice>
    <mc:Fallback>
      <p:transition spd="slow" advTm="3000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1057</TotalTime>
  <Words>672</Words>
  <Application>Microsoft Office PowerPoint</Application>
  <PresentationFormat>On-screen Show (4:3)</PresentationFormat>
  <Paragraphs>77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Solstice</vt:lpstr>
      <vt:lpstr>Germany and Genetically Modified Food</vt:lpstr>
      <vt:lpstr>Why Genetically Modified</vt:lpstr>
      <vt:lpstr>PowerPoint Presentation</vt:lpstr>
      <vt:lpstr>Why not Genetically Modify</vt:lpstr>
      <vt:lpstr>PowerPoint Presentation</vt:lpstr>
      <vt:lpstr>Data and Statistics</vt:lpstr>
      <vt:lpstr>PowerPoint Presentation</vt:lpstr>
      <vt:lpstr>Fragen…</vt:lpstr>
      <vt:lpstr>Antworten</vt:lpstr>
      <vt:lpstr>References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Germany and Genetically Modified Food</dc:title>
  <dc:creator>Owner</dc:creator>
  <cp:lastModifiedBy>Owner</cp:lastModifiedBy>
  <cp:revision>34</cp:revision>
  <dcterms:created xsi:type="dcterms:W3CDTF">2011-12-15T18:27:39Z</dcterms:created>
  <dcterms:modified xsi:type="dcterms:W3CDTF">2012-03-20T17:04:29Z</dcterms:modified>
</cp:coreProperties>
</file>